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23"/>
  </p:notesMasterIdLst>
  <p:sldIdLst>
    <p:sldId id="287" r:id="rId3"/>
    <p:sldId id="289" r:id="rId4"/>
    <p:sldId id="288" r:id="rId5"/>
    <p:sldId id="290" r:id="rId6"/>
    <p:sldId id="291" r:id="rId7"/>
    <p:sldId id="256" r:id="rId8"/>
    <p:sldId id="292" r:id="rId9"/>
    <p:sldId id="297" r:id="rId10"/>
    <p:sldId id="308" r:id="rId11"/>
    <p:sldId id="305" r:id="rId12"/>
    <p:sldId id="300" r:id="rId13"/>
    <p:sldId id="301" r:id="rId14"/>
    <p:sldId id="307" r:id="rId15"/>
    <p:sldId id="295" r:id="rId16"/>
    <p:sldId id="306" r:id="rId17"/>
    <p:sldId id="296" r:id="rId18"/>
    <p:sldId id="303" r:id="rId19"/>
    <p:sldId id="311" r:id="rId20"/>
    <p:sldId id="304" r:id="rId21"/>
    <p:sldId id="309" r:id="rId22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24"/>
      <p:bold r:id="rId25"/>
      <p:italic r:id="rId26"/>
      <p:boldItalic r:id="rId27"/>
    </p:embeddedFont>
    <p:embeddedFont>
      <p:font typeface="Simsun" panose="0201060003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Cambria Math" panose="02040503050406030204" pitchFamily="18" charset="0"/>
      <p:regular r:id="rId33"/>
    </p:embeddedFont>
    <p:embeddedFont>
      <p:font typeface="等线" panose="02010600030101010101" pitchFamily="2" charset="-122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5B3E48-CB91-4201-A16A-237D1C693AD7}">
  <a:tblStyle styleId="{DE5B3E48-CB91-4201-A16A-237D1C693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25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1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4648200" y="3941763"/>
            <a:ext cx="4038600" cy="218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 rot="5400000">
            <a:off x="4731544" y="2175669"/>
            <a:ext cx="585311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 rot="5400000">
            <a:off x="540544" y="194469"/>
            <a:ext cx="585311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7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068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❑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78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17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524288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1981200" y="3962400"/>
            <a:ext cx="65119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242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 b="0" i="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524288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22363" y="1658503"/>
            <a:ext cx="5535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6633"/>
                </a:solidFill>
                <a:latin typeface="+mn-ea"/>
                <a:ea typeface="+mn-ea"/>
                <a:cs typeface="Times New Roman" panose="02020603050405020304" pitchFamily="18" charset="0"/>
                <a:sym typeface="Garamond"/>
              </a:rPr>
              <a:t>图像细粒度识别论文解读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91779" y="3167390"/>
            <a:ext cx="1269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0066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aramond"/>
              </a:rPr>
              <a:t>Bole 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9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7152" y="550799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目录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86000" y="174997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Tx/>
            </a:pP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1.Attention </a:t>
            </a:r>
            <a:r>
              <a:rPr lang="en-US" altLang="zh-CN" sz="1800" kern="12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Learning</a:t>
            </a:r>
          </a:p>
          <a:p>
            <a:pPr lvl="0">
              <a:buClrTx/>
            </a:pP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2.</a:t>
            </a:r>
            <a:r>
              <a:rPr lang="zh-CN" altLang="en-US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1800" kern="12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线性注意力汇合                                                  </a:t>
            </a: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3.</a:t>
            </a:r>
            <a:r>
              <a:rPr lang="zh-CN" altLang="en-US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Attention </a:t>
            </a:r>
            <a:r>
              <a:rPr lang="en-US" altLang="zh-CN" sz="1800" kern="12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Drop</a:t>
            </a:r>
            <a:r>
              <a:rPr lang="zh-CN" altLang="en-US" sz="1800" kern="12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Crop</a:t>
            </a:r>
          </a:p>
          <a:p>
            <a:pPr lvl="0">
              <a:buClrTx/>
            </a:pPr>
            <a:r>
              <a:rPr lang="en-US" altLang="zh-CN" sz="1800" kern="12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.Objection Localization</a:t>
            </a:r>
          </a:p>
          <a:p>
            <a:pPr lvl="0">
              <a:buClrTx/>
            </a:pP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5.Center Loss</a:t>
            </a:r>
            <a:endParaRPr lang="en-US" altLang="zh-CN" sz="1800" kern="12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lvl="0">
              <a:buClrTx/>
            </a:pPr>
            <a:r>
              <a:rPr lang="en-US" altLang="zh-CN" sz="1800" kern="1200" dirty="0" smtClean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6. Attention Dropout</a:t>
            </a:r>
            <a:endParaRPr lang="en-US" altLang="zh-CN" sz="1800" kern="12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9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53" y="554353"/>
            <a:ext cx="8342655" cy="44115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63124" y="5891703"/>
            <a:ext cx="4679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Bilinear </a:t>
            </a:r>
            <a:r>
              <a:rPr lang="en-US" altLang="zh-CN" sz="1800" dirty="0" smtClean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Attention Pooling</a:t>
            </a:r>
            <a:r>
              <a:rPr lang="zh-CN" altLang="en-US" sz="1800" dirty="0" smtClean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：双线性注意力汇合</a:t>
            </a:r>
            <a:endParaRPr lang="en-US" altLang="zh-CN" sz="1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2406" y="128767"/>
            <a:ext cx="3036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双线性注意力汇合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63124" y="3275112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Bilinear Pooling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1" y="1083212"/>
            <a:ext cx="7872705" cy="35028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0203" y="396054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代码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86264" y="4753931"/>
                <a:ext cx="7202659" cy="2088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kern="1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CNN</a:t>
                </a:r>
                <a:r>
                  <a:rPr lang="zh-CN" altLang="en-US" sz="1800" kern="1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网络得到的特征</a:t>
                </a:r>
                <a:r>
                  <a:rPr lang="en-US" altLang="zh-CN" sz="1800" kern="1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r>
                      <a:rPr lang="en-US" altLang="zh-CN" sz="1800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(8×768×</m:t>
                        </m:r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8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1800" kern="12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kern="1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卷积网络学到的注意力表示：</a:t>
                </a:r>
                <a:r>
                  <a:rPr lang="en-US" altLang="zh-CN" sz="1800" kern="12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(8×</m:t>
                        </m:r>
                        <m: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32</m:t>
                        </m:r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×17×17)</m:t>
                        </m:r>
                      </m:sup>
                    </m:sSup>
                  </m:oMath>
                </a14:m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8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(8×768×17×17)</m:t>
                        </m:r>
                      </m:sup>
                    </m:sSup>
                  </m:oMath>
                </a14:m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Avgpool2d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8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(8×768)</m:t>
                        </m:r>
                      </m:sup>
                    </m:sSup>
                  </m:oMath>
                </a14:m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双线性注意力汇合的输出：</a:t>
                </a:r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altLang="zh-CN" sz="1800" kern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(8×768×</m:t>
                        </m:r>
                        <m:r>
                          <a:rPr lang="en-US" altLang="zh-CN" sz="1800" b="0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32</m:t>
                        </m:r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64" y="4753931"/>
                <a:ext cx="7202659" cy="2088713"/>
              </a:xfrm>
              <a:prstGeom prst="rect">
                <a:avLst/>
              </a:prstGeom>
              <a:blipFill>
                <a:blip r:embed="rId3"/>
                <a:stretch>
                  <a:fillRect l="-677" t="-2047" b="-4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286000" y="3392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代码中：</a:t>
            </a:r>
            <a:r>
              <a:rPr lang="en-US" altLang="zh-CN" sz="1800" kern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feature_matrix</a:t>
            </a:r>
            <a:r>
              <a:rPr lang="zh-CN" altLang="en-US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64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2" y="253218"/>
            <a:ext cx="8074855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9" y="745587"/>
            <a:ext cx="7790644" cy="13786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7" y="4001483"/>
            <a:ext cx="2236762" cy="20729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640" y="292298"/>
            <a:ext cx="2722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随机选取单个卷积核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566" y="2146891"/>
            <a:ext cx="2722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二值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化（归一化</a:t>
            </a:r>
            <a:r>
              <a:rPr lang="zh-CN" altLang="en-US" sz="18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9" y="2620976"/>
            <a:ext cx="7101327" cy="11632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30658" y="4039587"/>
            <a:ext cx="66258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Look at the part closer</a:t>
            </a:r>
            <a:r>
              <a:rPr lang="zh-CN" altLang="en-US" dirty="0" smtClean="0">
                <a:solidFill>
                  <a:srgbClr val="24292E"/>
                </a:solidFill>
                <a:latin typeface="SFMono-Regular"/>
              </a:rPr>
              <a:t>：</a:t>
            </a:r>
            <a:endParaRPr lang="en-US" altLang="zh-CN" dirty="0" smtClean="0">
              <a:solidFill>
                <a:srgbClr val="24292E"/>
              </a:solidFill>
              <a:latin typeface="SFMono-Regular"/>
            </a:endParaRPr>
          </a:p>
          <a:p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crop_mask 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 F.upsample_bilinear(attention_map, </a:t>
            </a:r>
            <a:r>
              <a:rPr lang="en-US" altLang="zh-CN" dirty="0">
                <a:solidFill>
                  <a:srgbClr val="E36209"/>
                </a:solidFill>
                <a:latin typeface="SFMono-Regular"/>
              </a:rPr>
              <a:t>size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X.size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SFMono-Regular"/>
              </a:rPr>
              <a:t>2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), 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X.size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SFMono-Regular"/>
              </a:rPr>
              <a:t>3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))) 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&gt;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theta_c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30658" y="5010258"/>
            <a:ext cx="59647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See 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the more </a:t>
            </a:r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discriminative part </a:t>
            </a:r>
            <a:r>
              <a:rPr lang="zh-CN" altLang="en-US" dirty="0" smtClean="0">
                <a:solidFill>
                  <a:srgbClr val="24292E"/>
                </a:solidFill>
                <a:latin typeface="SFMono-Regular"/>
              </a:rPr>
              <a:t>：</a:t>
            </a:r>
            <a:endParaRPr lang="en-US" altLang="zh-CN" dirty="0" smtClean="0">
              <a:solidFill>
                <a:srgbClr val="24292E"/>
              </a:solidFill>
              <a:latin typeface="SFMono-Regular"/>
            </a:endParaRPr>
          </a:p>
          <a:p>
            <a:r>
              <a:rPr lang="en-US" altLang="zh-CN" dirty="0" err="1" smtClean="0">
                <a:solidFill>
                  <a:srgbClr val="24292E"/>
                </a:solidFill>
                <a:latin typeface="SFMono-Regular"/>
              </a:rPr>
              <a:t>drop_mask</a:t>
            </a:r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 F.upsample_bilinear(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attention_map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en-US" altLang="zh-CN" dirty="0">
                <a:solidFill>
                  <a:srgbClr val="E36209"/>
                </a:solidFill>
                <a:latin typeface="SFMono-Regular"/>
              </a:rPr>
              <a:t>size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X.size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SFMono-Regular"/>
              </a:rPr>
              <a:t>2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), 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X.size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SFMono-Regular"/>
              </a:rPr>
              <a:t>3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))) 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&lt;=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theta_d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927892" y="6327802"/>
                <a:ext cx="4304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 err="1" smtClean="0">
                    <a:solidFill>
                      <a:srgbClr val="24292E"/>
                    </a:solidFill>
                    <a:latin typeface="+mn-ea"/>
                    <a:ea typeface="+mn-ea"/>
                  </a:rPr>
                  <a:t>attention_maps</a:t>
                </a:r>
                <a:r>
                  <a:rPr lang="zh-CN" altLang="en-US" sz="1800" dirty="0" smtClean="0">
                    <a:solidFill>
                      <a:srgbClr val="24292E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1800" dirty="0" smtClean="0">
                    <a:solidFill>
                      <a:srgbClr val="24292E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1800" dirty="0" smtClean="0">
                    <a:solidFill>
                      <a:srgbClr val="24292E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1800" dirty="0" smtClean="0">
                    <a:solidFill>
                      <a:srgbClr val="24292E"/>
                    </a:solidFill>
                    <a:latin typeface="+mn-ea"/>
                    <a:ea typeface="+mn-ea"/>
                  </a:rPr>
                  <a:t>attention_map</a:t>
                </a:r>
                <a:r>
                  <a:rPr lang="zh-CN" altLang="en-US" sz="1800" dirty="0" smtClean="0">
                    <a:solidFill>
                      <a:srgbClr val="24292E"/>
                    </a:solidFill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8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92" y="6327802"/>
                <a:ext cx="4304833" cy="369332"/>
              </a:xfrm>
              <a:prstGeom prst="rect">
                <a:avLst/>
              </a:prstGeom>
              <a:blipFill>
                <a:blip r:embed="rId5"/>
                <a:stretch>
                  <a:fillRect l="-1133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5235423" y="6177878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Crop and Drop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5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0907" y="5732994"/>
            <a:ext cx="6749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Arial"/>
                <a:sym typeface="Arial"/>
              </a:rPr>
              <a:t>对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Arial"/>
                <a:sym typeface="Arial"/>
              </a:rPr>
              <a:t>Attention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Arial"/>
                <a:sym typeface="Arial"/>
              </a:rPr>
              <a:t>的输出求均值，得到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Arial"/>
                <a:sym typeface="Arial"/>
              </a:rPr>
              <a:t>Object</a:t>
            </a:r>
            <a:r>
              <a:rPr kumimoji="0" lang="en-US" altLang="zh-CN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Arial"/>
                <a:sym typeface="Arial"/>
              </a:rPr>
              <a:t> level</a:t>
            </a:r>
            <a:r>
              <a:rPr kumimoji="0" lang="zh-CN" alt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Arial"/>
                <a:sym typeface="Arial"/>
              </a:rPr>
              <a:t>的响应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6" y="374039"/>
            <a:ext cx="8789889" cy="49294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42507" y="86565"/>
            <a:ext cx="3565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Arial"/>
                <a:sym typeface="Arial"/>
              </a:rPr>
              <a:t>Object Localization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Arial"/>
                <a:sym typeface="Arial"/>
              </a:rPr>
              <a:t>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03" y="2453016"/>
            <a:ext cx="16573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28" y="540727"/>
            <a:ext cx="6860270" cy="880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9" y="3455931"/>
            <a:ext cx="2520000" cy="252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2029" y="250094"/>
            <a:ext cx="2722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所有卷积核求平均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0023" y="1373167"/>
            <a:ext cx="2722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二值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化（归一化）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3" y="2016996"/>
            <a:ext cx="7102456" cy="11644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5316" y="3983315"/>
            <a:ext cx="58873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Look at the </a:t>
            </a:r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Object 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closer</a:t>
            </a:r>
            <a:endParaRPr lang="en-US" altLang="zh-CN" dirty="0" smtClean="0">
              <a:solidFill>
                <a:srgbClr val="24292E"/>
              </a:solidFill>
              <a:latin typeface="SFMono-Regular"/>
            </a:endParaRPr>
          </a:p>
          <a:p>
            <a:r>
              <a:rPr lang="en-US" altLang="zh-CN" dirty="0" smtClean="0">
                <a:solidFill>
                  <a:srgbClr val="24292E"/>
                </a:solidFill>
                <a:latin typeface="SFMono-Regular"/>
              </a:rPr>
              <a:t>crop_mask 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 F.upsample_bilinear(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attention_map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en-US" altLang="zh-CN" dirty="0">
                <a:solidFill>
                  <a:srgbClr val="E36209"/>
                </a:solidFill>
                <a:latin typeface="SFMono-Regular"/>
              </a:rPr>
              <a:t>size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X.size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SFMono-Regular"/>
              </a:rPr>
              <a:t>2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), 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X.size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SFMono-Regular"/>
              </a:rPr>
              <a:t>3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))) </a:t>
            </a:r>
            <a:r>
              <a:rPr lang="en-US" altLang="zh-CN" dirty="0">
                <a:solidFill>
                  <a:srgbClr val="D73A49"/>
                </a:solidFill>
                <a:latin typeface="SFMono-Regular"/>
              </a:rPr>
              <a:t>&gt;</a:t>
            </a:r>
            <a:r>
              <a:rPr lang="en-US" altLang="zh-CN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zh-CN" dirty="0" err="1">
                <a:solidFill>
                  <a:srgbClr val="24292E"/>
                </a:solidFill>
                <a:latin typeface="SFMono-Regular"/>
              </a:rPr>
              <a:t>theta_c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27892" y="6327802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24292E"/>
                </a:solidFill>
                <a:latin typeface="+mn-ea"/>
                <a:ea typeface="+mn-ea"/>
              </a:rPr>
              <a:t>attention_maps</a:t>
            </a:r>
            <a:r>
              <a:rPr lang="zh-CN" altLang="en-US" sz="1800" dirty="0" smtClean="0">
                <a:solidFill>
                  <a:srgbClr val="24292E"/>
                </a:solidFill>
                <a:latin typeface="+mn-ea"/>
                <a:ea typeface="+mn-ea"/>
              </a:rPr>
              <a:t>为</a:t>
            </a:r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A</a:t>
            </a:r>
            <a:r>
              <a:rPr lang="zh-CN" altLang="en-US" sz="1800" dirty="0" smtClean="0">
                <a:solidFill>
                  <a:srgbClr val="24292E"/>
                </a:solidFill>
                <a:latin typeface="+mn-ea"/>
                <a:ea typeface="+mn-ea"/>
              </a:rPr>
              <a:t>，</a:t>
            </a:r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attention_map</a:t>
            </a:r>
            <a:r>
              <a:rPr lang="zh-CN" altLang="en-US" sz="1800" dirty="0" smtClean="0">
                <a:solidFill>
                  <a:srgbClr val="24292E"/>
                </a:solidFill>
                <a:latin typeface="+mn-ea"/>
                <a:ea typeface="+mn-ea"/>
              </a:rPr>
              <a:t>为</a:t>
            </a:r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S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99657" y="6177878"/>
            <a:ext cx="304442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pPr lvl="0"/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511" y="386501"/>
            <a:ext cx="2468295" cy="16192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996" y="1572063"/>
            <a:ext cx="4038600" cy="4530725"/>
          </a:xfrm>
        </p:spPr>
        <p:txBody>
          <a:bodyPr/>
          <a:lstStyle/>
          <a:p>
            <a:pPr marL="104775" indent="0">
              <a:buNone/>
            </a:pPr>
            <a:endParaRPr lang="en-US" altLang="zh-CN" dirty="0" smtClean="0"/>
          </a:p>
          <a:p>
            <a:pPr marL="104775" indent="0">
              <a:buNone/>
            </a:pPr>
            <a:endParaRPr lang="en-US" altLang="zh-CN" dirty="0"/>
          </a:p>
          <a:p>
            <a:pPr marL="104775" indent="0">
              <a:buNone/>
            </a:pPr>
            <a:endParaRPr lang="en-US" altLang="zh-CN" dirty="0" smtClean="0"/>
          </a:p>
          <a:p>
            <a:pPr marL="104775" indent="0">
              <a:buNone/>
            </a:pPr>
            <a:endParaRPr lang="en-US" altLang="zh-CN" dirty="0"/>
          </a:p>
          <a:p>
            <a:pPr marL="104775" indent="0">
              <a:buNone/>
            </a:pP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6" y="2010339"/>
            <a:ext cx="7334470" cy="7143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07152" y="73367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kern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弱监督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07151" y="3167390"/>
            <a:ext cx="78615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num_attentions</a:t>
            </a:r>
            <a:r>
              <a:rPr lang="zh-CN" altLang="en-US" dirty="0" smtClean="0">
                <a:solidFill>
                  <a:srgbClr val="24292E"/>
                </a:solidFill>
                <a:latin typeface="+mn-ea"/>
                <a:ea typeface="+mn-ea"/>
              </a:rPr>
              <a:t>为公式中的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M</a:t>
            </a:r>
          </a:p>
          <a:p>
            <a:endParaRPr lang="en-US" altLang="zh-CN" dirty="0" smtClean="0">
              <a:solidFill>
                <a:srgbClr val="24292E"/>
              </a:solidFill>
              <a:latin typeface="+mn-ea"/>
              <a:ea typeface="+mn-ea"/>
            </a:endParaRPr>
          </a:p>
          <a:p>
            <a:r>
              <a:rPr lang="en-US" altLang="zh-CN" dirty="0" err="1" smtClean="0">
                <a:solidFill>
                  <a:srgbClr val="24292E"/>
                </a:solidFill>
                <a:latin typeface="+mn-ea"/>
                <a:ea typeface="+mn-ea"/>
              </a:rPr>
              <a:t>feature_center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= 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torch.zeros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(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num_classes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, num_attentions, 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net.num_features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 * 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net.expansion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).to(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torch.device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("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cuda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"))</a:t>
            </a:r>
          </a:p>
          <a:p>
            <a:endParaRPr lang="en-US" altLang="zh-CN" dirty="0" smtClean="0">
              <a:solidFill>
                <a:srgbClr val="24292E"/>
              </a:solidFill>
              <a:latin typeface="+mn-ea"/>
              <a:ea typeface="+mn-ea"/>
            </a:endParaRPr>
          </a:p>
          <a:p>
            <a:r>
              <a:rPr lang="en-US" altLang="zh-CN" dirty="0" err="1" smtClean="0">
                <a:solidFill>
                  <a:srgbClr val="24292E"/>
                </a:solidFill>
                <a:latin typeface="+mn-ea"/>
                <a:ea typeface="+mn-ea"/>
              </a:rPr>
              <a:t>Batch_loss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D73A49"/>
                </a:solidFill>
                <a:latin typeface="+mn-ea"/>
                <a:ea typeface="+mn-ea"/>
              </a:rPr>
              <a:t>=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 loss(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y_pred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, 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label) </a:t>
            </a:r>
            <a:r>
              <a:rPr lang="en-US" altLang="zh-CN" dirty="0">
                <a:solidFill>
                  <a:srgbClr val="D73A49"/>
                </a:solidFill>
                <a:latin typeface="+mn-ea"/>
                <a:ea typeface="+mn-ea"/>
              </a:rPr>
              <a:t>+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 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l2_loss(</a:t>
            </a:r>
            <a:r>
              <a:rPr lang="en-US" altLang="zh-CN" dirty="0" err="1" smtClean="0">
                <a:solidFill>
                  <a:srgbClr val="24292E"/>
                </a:solidFill>
                <a:latin typeface="+mn-ea"/>
                <a:ea typeface="+mn-ea"/>
              </a:rPr>
              <a:t>feature_matrix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, </a:t>
            </a:r>
            <a:r>
              <a:rPr lang="en-US" altLang="zh-CN" dirty="0" err="1" smtClean="0">
                <a:solidFill>
                  <a:srgbClr val="24292E"/>
                </a:solidFill>
                <a:latin typeface="+mn-ea"/>
                <a:ea typeface="+mn-ea"/>
              </a:rPr>
              <a:t>feature_center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[label])</a:t>
            </a:r>
          </a:p>
          <a:p>
            <a:endParaRPr lang="en-US" altLang="zh-CN" dirty="0">
              <a:solidFill>
                <a:srgbClr val="24292E"/>
              </a:solidFill>
              <a:latin typeface="+mn-ea"/>
              <a:ea typeface="+mn-ea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feature_center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[y] </a:t>
            </a:r>
            <a:r>
              <a:rPr lang="en-US" altLang="zh-CN" dirty="0">
                <a:solidFill>
                  <a:srgbClr val="D73A49"/>
                </a:solidFill>
                <a:latin typeface="+mn-ea"/>
                <a:ea typeface="+mn-ea"/>
              </a:rPr>
              <a:t>+=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 beta </a:t>
            </a:r>
            <a:r>
              <a:rPr lang="en-US" altLang="zh-CN" dirty="0">
                <a:solidFill>
                  <a:srgbClr val="D73A49"/>
                </a:solidFill>
                <a:latin typeface="+mn-ea"/>
                <a:ea typeface="+mn-ea"/>
              </a:rPr>
              <a:t>*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 (</a:t>
            </a:r>
            <a:r>
              <a:rPr lang="en-US" altLang="zh-CN" dirty="0" err="1">
                <a:solidFill>
                  <a:srgbClr val="24292E"/>
                </a:solidFill>
                <a:latin typeface="+mn-ea"/>
                <a:ea typeface="+mn-ea"/>
              </a:rPr>
              <a:t>feature_matrix.detach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() </a:t>
            </a:r>
            <a:r>
              <a:rPr lang="en-US" altLang="zh-CN" dirty="0">
                <a:solidFill>
                  <a:srgbClr val="D73A49"/>
                </a:solidFill>
                <a:latin typeface="+mn-ea"/>
                <a:ea typeface="+mn-ea"/>
              </a:rPr>
              <a:t>-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 </a:t>
            </a:r>
            <a:r>
              <a:rPr lang="en-US" altLang="zh-CN" dirty="0" err="1" smtClean="0">
                <a:solidFill>
                  <a:srgbClr val="24292E"/>
                </a:solidFill>
                <a:latin typeface="+mn-ea"/>
                <a:ea typeface="+mn-ea"/>
              </a:rPr>
              <a:t>feature_center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[</a:t>
            </a:r>
            <a:r>
              <a:rPr lang="en-US" altLang="zh-CN" dirty="0">
                <a:solidFill>
                  <a:srgbClr val="24292E"/>
                </a:solidFill>
                <a:latin typeface="+mn-ea"/>
                <a:ea typeface="+mn-ea"/>
              </a:rPr>
              <a:t>label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])</a:t>
            </a:r>
          </a:p>
          <a:p>
            <a:endParaRPr lang="en-US" altLang="zh-CN" dirty="0" smtClean="0">
              <a:solidFill>
                <a:srgbClr val="24292E"/>
              </a:solidFill>
              <a:latin typeface="+mn-ea"/>
              <a:ea typeface="+mn-ea"/>
            </a:endParaRPr>
          </a:p>
          <a:p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Feature_matrix </a:t>
            </a:r>
            <a:r>
              <a:rPr lang="zh-CN" altLang="en-US" dirty="0" smtClean="0">
                <a:solidFill>
                  <a:srgbClr val="24292E"/>
                </a:solidFill>
                <a:latin typeface="+mn-ea"/>
                <a:ea typeface="+mn-ea"/>
              </a:rPr>
              <a:t>为 </a:t>
            </a:r>
            <a:r>
              <a:rPr lang="en-US" altLang="zh-CN" dirty="0" smtClean="0">
                <a:solidFill>
                  <a:srgbClr val="24292E"/>
                </a:solidFill>
                <a:latin typeface="+mn-ea"/>
                <a:ea typeface="+mn-ea"/>
              </a:rPr>
              <a:t>P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95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9397690864&amp;di=3881df913216e6135d6b52de4f2522db&amp;imgtype=0&amp;src=http%3A%2F%2Fs10.sinaimg.cn%2Fbmiddle%2F0024cF0Rzy6PHa7kZAJa9%26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68" y="353451"/>
            <a:ext cx="6681324" cy="42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59059" y="5161749"/>
            <a:ext cx="5985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Center loss</a:t>
            </a:r>
            <a:r>
              <a:rPr lang="zh-CN" altLang="en-US" sz="1800" dirty="0" smtClean="0">
                <a:solidFill>
                  <a:srgbClr val="24292E"/>
                </a:solidFill>
                <a:latin typeface="+mn-ea"/>
                <a:ea typeface="+mn-ea"/>
              </a:rPr>
              <a:t>起到聚类的效果，把输出</a:t>
            </a:r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P</a:t>
            </a:r>
            <a:r>
              <a:rPr lang="zh-CN" altLang="en-US" sz="1800" dirty="0" smtClean="0">
                <a:solidFill>
                  <a:srgbClr val="24292E"/>
                </a:solidFill>
                <a:latin typeface="+mn-ea"/>
                <a:ea typeface="+mn-ea"/>
              </a:rPr>
              <a:t>聚成</a:t>
            </a:r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200</a:t>
            </a:r>
            <a:r>
              <a:rPr lang="zh-CN" altLang="en-US" sz="1800" dirty="0" smtClean="0">
                <a:solidFill>
                  <a:srgbClr val="24292E"/>
                </a:solidFill>
                <a:latin typeface="+mn-ea"/>
                <a:ea typeface="+mn-ea"/>
              </a:rPr>
              <a:t>个类，来处理类间差异小的问题</a:t>
            </a:r>
            <a:r>
              <a:rPr lang="en-US" altLang="zh-CN" sz="1800" dirty="0" smtClean="0">
                <a:solidFill>
                  <a:srgbClr val="24292E"/>
                </a:solidFill>
                <a:latin typeface="+mn-ea"/>
                <a:ea typeface="+mn-ea"/>
              </a:rPr>
              <a:t>.</a:t>
            </a:r>
            <a:endParaRPr lang="en-US" altLang="zh-CN" sz="1800" dirty="0">
              <a:solidFill>
                <a:srgbClr val="24292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31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51" y="474564"/>
            <a:ext cx="6511071" cy="4195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977705" y="5153979"/>
                <a:ext cx="4572000" cy="934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:r>
                  <a:rPr lang="en-US" altLang="zh-CN" sz="1800" kern="1200" dirty="0">
                    <a:solidFill>
                      <a:prstClr val="black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1800" i="1" kern="1200">
                        <a:solidFill>
                          <a:prstClr val="black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kern="1200">
                            <a:solidFill>
                              <a:prstClr val="black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  <m:t>(8×32×28×28)</m:t>
                        </m:r>
                      </m:sup>
                    </m:sSup>
                  </m:oMath>
                </a14:m>
                <a:endParaRPr lang="en-US" altLang="zh-CN" sz="18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A=[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+mn-ea"/>
                        <a:ea typeface="+mn-ea"/>
                      </a:rPr>
                      <m:t>⋯</m:t>
                    </m:r>
                    <m:sSub>
                      <m:sSubPr>
                        <m:ctrlPr>
                          <a:rPr lang="en-US" altLang="zh-CN" sz="1800" i="1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+mn-ea"/>
                        <a:ea typeface="+mn-ea"/>
                      </a:rPr>
                      <m:t>⋯</m:t>
                    </m:r>
                  </m:oMath>
                </a14:m>
                <a:r>
                  <a:rPr lang="en-US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]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，训练时，随机把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latin typeface="+mn-ea"/>
                            <a:ea typeface="+mn-ea"/>
                          </a:rPr>
                          <m:t>一部分</m:t>
                        </m:r>
                        <m:r>
                          <a:rPr lang="en-US" altLang="zh-CN" sz="1800" i="1">
                            <a:latin typeface="+mn-ea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1800" i="1" smtClean="0">
                            <a:latin typeface="+mn-ea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设置为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，防止过拟合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.</a:t>
                </a:r>
                <a:endParaRPr lang="en-US" altLang="zh-CN" sz="18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05" y="5153979"/>
                <a:ext cx="4572000" cy="934808"/>
              </a:xfrm>
              <a:prstGeom prst="rect">
                <a:avLst/>
              </a:prstGeom>
              <a:blipFill>
                <a:blip r:embed="rId3"/>
                <a:stretch>
                  <a:fillRect l="-1067" t="-3247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438340" y="367918"/>
            <a:ext cx="3025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kern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Attention Dropout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20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3607" y="630385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5A5A5A"/>
                </a:solidFill>
                <a:latin typeface="Times New Roman" panose="02020603050405020304" pitchFamily="18" charset="0"/>
              </a:rPr>
              <a:t>Merlin Bird Photo ID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 descr="http://i6.xitek.com/cms/uploads/allimg/150609/7529_09102321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36" y="1239445"/>
            <a:ext cx="4092870" cy="338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06" y="1253513"/>
            <a:ext cx="3826412" cy="338357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92611" y="630385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800" dirty="0">
                <a:solidFill>
                  <a:srgbClr val="5A5A5A"/>
                </a:solidFill>
                <a:latin typeface="宋体" panose="02010600030101010101" pitchFamily="2" charset="-122"/>
              </a:rPr>
              <a:t>汽车之家</a:t>
            </a:r>
            <a:r>
              <a:rPr lang="en-US" altLang="zh-CN" sz="1800" dirty="0">
                <a:solidFill>
                  <a:srgbClr val="5A5A5A"/>
                </a:solidFill>
                <a:latin typeface="宋体" panose="02010600030101010101" pitchFamily="2" charset="-122"/>
              </a:rPr>
              <a:t>App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783" y="6192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</a:pPr>
            <a:r>
              <a:rPr lang="zh-CN" altLang="en-US" sz="2800" b="1" kern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17578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0009"/>
            <a:ext cx="8264769" cy="2169966"/>
          </a:xfrm>
        </p:spPr>
        <p:txBody>
          <a:bodyPr/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122" name="Picture 2" descr="https://ss0.bdstatic.com/70cFuHSh_Q1YnxGkpoWK1HF6hhy/it/u=3325002415,333580368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21" y="2335238"/>
            <a:ext cx="4416424" cy="370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94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1858" y="2014232"/>
            <a:ext cx="697757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sz="1800" dirty="0">
                <a:latin typeface="+mn-ea"/>
                <a:ea typeface="+mn-ea"/>
              </a:rPr>
              <a:t>学术描述：</a:t>
            </a:r>
            <a:r>
              <a:rPr lang="zh-CN" altLang="en-US" sz="1800" dirty="0" smtClean="0">
                <a:latin typeface="+mn-ea"/>
                <a:ea typeface="+mn-ea"/>
              </a:rPr>
              <a:t>细粒度视觉分类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Fine-grained</a:t>
            </a:r>
            <a:r>
              <a:rPr lang="en-US" altLang="zh-CN" sz="1800" dirty="0" smtClean="0">
                <a:latin typeface="+mn-ea"/>
                <a:ea typeface="+mn-ea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是图像分类领域的子分支</a:t>
            </a:r>
            <a:r>
              <a:rPr lang="en-US" altLang="zh-CN" sz="1800" dirty="0" smtClean="0">
                <a:latin typeface="+mn-ea"/>
                <a:ea typeface="+mn-ea"/>
              </a:rPr>
              <a:t>,</a:t>
            </a:r>
            <a:r>
              <a:rPr lang="zh-CN" altLang="en-US" sz="1800" dirty="0" smtClean="0">
                <a:latin typeface="+mn-ea"/>
                <a:ea typeface="+mn-ea"/>
              </a:rPr>
              <a:t>其主要难点为 图像类</a:t>
            </a:r>
            <a:r>
              <a:rPr lang="zh-CN" altLang="en-US" sz="1800" dirty="0">
                <a:latin typeface="+mn-ea"/>
                <a:ea typeface="+mn-ea"/>
              </a:rPr>
              <a:t>内</a:t>
            </a:r>
            <a:r>
              <a:rPr lang="zh-CN" altLang="en-US" sz="1800" dirty="0" smtClean="0">
                <a:latin typeface="+mn-ea"/>
                <a:ea typeface="+mn-ea"/>
              </a:rPr>
              <a:t>差异大和类间差异小</a:t>
            </a:r>
            <a:r>
              <a:rPr lang="en-US" altLang="zh-CN" sz="1800" dirty="0">
                <a:latin typeface="+mn-ea"/>
                <a:ea typeface="+mn-ea"/>
              </a:rPr>
              <a:t>.</a:t>
            </a:r>
            <a:endParaRPr lang="en-US" altLang="zh-CN" sz="1800" dirty="0" smtClean="0">
              <a:latin typeface="+mn-ea"/>
              <a:ea typeface="+mn-ea"/>
            </a:endParaRPr>
          </a:p>
          <a:p>
            <a:r>
              <a:rPr lang="zh-CN" altLang="en-US" sz="1800" dirty="0" smtClean="0">
                <a:latin typeface="+mn-ea"/>
                <a:ea typeface="+mn-ea"/>
              </a:rPr>
              <a:t>文艺描述：初春</a:t>
            </a:r>
            <a:r>
              <a:rPr lang="zh-CN" altLang="en-US" sz="1800" dirty="0">
                <a:latin typeface="+mn-ea"/>
                <a:ea typeface="+mn-ea"/>
              </a:rPr>
              <a:t>踏青</a:t>
            </a:r>
            <a:r>
              <a:rPr lang="zh-CN" altLang="en-US" sz="1800" dirty="0" smtClean="0">
                <a:latin typeface="+mn-ea"/>
                <a:ea typeface="+mn-ea"/>
              </a:rPr>
              <a:t>，识那</a:t>
            </a:r>
            <a:r>
              <a:rPr lang="zh-CN" altLang="en-US" sz="1800" dirty="0">
                <a:latin typeface="+mn-ea"/>
                <a:ea typeface="+mn-ea"/>
              </a:rPr>
              <a:t>姹紫嫣红丛中笑</a:t>
            </a:r>
            <a:r>
              <a:rPr lang="zh-CN" altLang="en-US" sz="1800" dirty="0" smtClean="0">
                <a:latin typeface="+mn-ea"/>
                <a:ea typeface="+mn-ea"/>
              </a:rPr>
              <a:t>，却发现桃花似杏，梨花似桃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傻</a:t>
            </a:r>
            <a:r>
              <a:rPr lang="zh-CN" altLang="en-US" sz="1800" dirty="0">
                <a:latin typeface="+mn-ea"/>
                <a:ea typeface="+mn-ea"/>
              </a:rPr>
              <a:t>傻</a:t>
            </a:r>
            <a:r>
              <a:rPr lang="zh-CN" altLang="en-US" sz="1800" dirty="0" smtClean="0">
                <a:latin typeface="+mn-ea"/>
                <a:ea typeface="+mn-ea"/>
              </a:rPr>
              <a:t>分不清</a:t>
            </a:r>
            <a:r>
              <a:rPr lang="en-US" altLang="zh-CN" sz="1800" dirty="0" smtClean="0">
                <a:latin typeface="+mn-ea"/>
                <a:ea typeface="+mn-ea"/>
              </a:rPr>
              <a:t>.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497" y="8656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</a:pPr>
            <a:r>
              <a:rPr lang="zh-CN" altLang="en-US" sz="2800" b="1" kern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</a:t>
            </a:r>
          </a:p>
        </p:txBody>
      </p:sp>
      <p:sp>
        <p:nvSpPr>
          <p:cNvPr id="3" name="矩形 2"/>
          <p:cNvSpPr/>
          <p:nvPr/>
        </p:nvSpPr>
        <p:spPr>
          <a:xfrm>
            <a:off x="4079023" y="4175443"/>
            <a:ext cx="483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选自：见微知著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细粒度图像分析进展综述</a:t>
            </a:r>
          </a:p>
        </p:txBody>
      </p:sp>
    </p:spTree>
    <p:extLst>
      <p:ext uri="{BB962C8B-B14F-4D97-AF65-F5344CB8AC3E}">
        <p14:creationId xmlns:p14="http://schemas.microsoft.com/office/powerpoint/2010/main" val="38903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6" y="196949"/>
            <a:ext cx="7230793" cy="5050300"/>
          </a:xfrm>
          <a:prstGeom prst="rect">
            <a:avLst/>
          </a:prstGeom>
        </p:spPr>
      </p:pic>
      <p:sp>
        <p:nvSpPr>
          <p:cNvPr id="3" name="Google Shape;160;p17"/>
          <p:cNvSpPr txBox="1"/>
          <p:nvPr/>
        </p:nvSpPr>
        <p:spPr>
          <a:xfrm>
            <a:off x="398636" y="5331656"/>
            <a:ext cx="3441843" cy="99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ahoma"/>
                <a:sym typeface="Tahoma"/>
              </a:rPr>
              <a:t>200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个类别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ahoma"/>
              <a:sym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5994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张训练图片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ahoma"/>
              <a:sym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5794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张测试图片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2855" y="5348661"/>
            <a:ext cx="5254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图片来自：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X , Peng Y .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Fine-Grained Image Classification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via Combining Vision and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Language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CVPR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2017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12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7" y="1284031"/>
            <a:ext cx="7729679" cy="26408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8556" y="469369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196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个类别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ahoma"/>
              <a:sym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8144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张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训练图片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8041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张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ahoma"/>
                <a:sym typeface="Tahoma"/>
              </a:rPr>
              <a:t>测试图片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45058" y="5146507"/>
            <a:ext cx="5099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Arial"/>
                <a:sym typeface="Arial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Arial"/>
                <a:sym typeface="Arial"/>
              </a:rPr>
              <a:t>图片来自：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Jonathan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Krause, Michael Stark,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Jia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 Deng, Li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Fei-Fei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3D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Object Representations for Fine-Grained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Categorization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ICCV,2013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/>
            </a:r>
            <a:b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Arial"/>
              </a:rPr>
              <a:t>      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68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ctrTitle"/>
          </p:nvPr>
        </p:nvSpPr>
        <p:spPr>
          <a:xfrm>
            <a:off x="1039836" y="1547447"/>
            <a:ext cx="7391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Garamond"/>
              <a:buNone/>
            </a:pPr>
            <a:r>
              <a:rPr lang="en-US" sz="2800" b="0" i="0" u="none" strike="noStrike" cap="none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aramond"/>
              </a:rPr>
              <a:t>S</a:t>
            </a:r>
            <a:r>
              <a:rPr lang="en-US" altLang="zh-CN" sz="2800" b="0" i="0" u="none" strike="noStrike" cap="none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aramond"/>
              </a:rPr>
              <a:t>ee Better Before Looking Closer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Weakly Supervised Data Augmentation Network for Fine-Grained Visual Classification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052" y="269445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</a:pPr>
            <a:r>
              <a:rPr lang="zh-CN" altLang="en-US" sz="2800" b="1" kern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论文解读</a:t>
            </a:r>
            <a:endParaRPr lang="zh-CN" altLang="en-US" sz="2800" b="1" kern="12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26783" y="4794423"/>
            <a:ext cx="6010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论文来自：</a:t>
            </a:r>
            <a:r>
              <a:rPr lang="en-US" altLang="zh-CN" sz="1800" dirty="0">
                <a:latin typeface="+mn-ea"/>
                <a:ea typeface="+mn-ea"/>
              </a:rPr>
              <a:t>Hu T , Qi H , Huang Q , et al. See Better Before Looking Closer: Weakly Supervised Data Augmentation Network for Fine-Grained Visual Classification[J]. 2019.</a:t>
            </a:r>
            <a:endParaRPr lang="en-US" altLang="zh-CN" sz="1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代码来自：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https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://github.com/GuYuc/WS-DAN.PyTorch</a:t>
            </a:r>
            <a:endParaRPr lang="zh-CN" altLang="en-US" sz="1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11" y="1214218"/>
            <a:ext cx="1476375" cy="4018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86" y="1214218"/>
            <a:ext cx="1476375" cy="40189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2345" y="1795362"/>
            <a:ext cx="44031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需要</a:t>
            </a: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object level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的标注，使得我们能排除背景，更近距离地观察，需要</a:t>
            </a: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part level 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的标注，</a:t>
            </a:r>
            <a:r>
              <a:rPr lang="zh-CN" altLang="en-US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我们能通过更具有判别性的</a:t>
            </a: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part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来区分不同的子类。</a:t>
            </a:r>
            <a:endParaRPr lang="en-US" altLang="zh-CN" sz="1800" kern="1200" dirty="0" smtClean="0">
              <a:solidFill>
                <a:prstClr val="black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能否</a:t>
            </a:r>
            <a:r>
              <a:rPr lang="zh-CN" altLang="en-US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弱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监督训练，通过端到端的网络来得到这些</a:t>
            </a:r>
            <a:r>
              <a:rPr lang="en-US" altLang="zh-CN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 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信息，从而提升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性能？</a:t>
            </a:r>
            <a:endParaRPr lang="en-US" altLang="zh-CN" sz="1800" kern="12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9866" y="325716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</a:pPr>
            <a:r>
              <a:rPr lang="zh-CN" altLang="en-US" sz="2800" b="1" kern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问题？</a:t>
            </a:r>
            <a:endParaRPr lang="zh-CN" altLang="en-US" sz="2800" b="1" kern="12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58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9"/>
            <a:ext cx="9144000" cy="40092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9402" y="4555589"/>
            <a:ext cx="781460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zh-CN" altLang="en-US" sz="2800" kern="1200" dirty="0">
                <a:solidFill>
                  <a:srgbClr val="0070C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论文贡献</a:t>
            </a:r>
            <a:r>
              <a:rPr lang="zh-CN" altLang="en-US" sz="2800" kern="1200" dirty="0" smtClean="0">
                <a:solidFill>
                  <a:srgbClr val="0070C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kern="1200" dirty="0" smtClean="0">
              <a:solidFill>
                <a:srgbClr val="0070C0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buClrTx/>
            </a:pPr>
            <a:r>
              <a:rPr lang="en-US" altLang="zh-CN" sz="1800" kern="1200" dirty="0">
                <a:solidFill>
                  <a:srgbClr val="0070C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train</a:t>
            </a:r>
          </a:p>
          <a:p>
            <a:pPr lvl="0">
              <a:buClrTx/>
            </a:pP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inception V3</a:t>
            </a:r>
            <a:r>
              <a:rPr lang="zh-CN" altLang="en-US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（取</a:t>
            </a:r>
            <a:r>
              <a:rPr lang="en-US" altLang="zh-CN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mix6e</a:t>
            </a:r>
            <a:r>
              <a:rPr lang="zh-CN" altLang="en-US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输出，</a:t>
            </a:r>
            <a:r>
              <a:rPr lang="en-US" altLang="zh-CN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ImageNet Fine-tuning</a:t>
            </a: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kern="1200" dirty="0" smtClean="0">
              <a:solidFill>
                <a:prstClr val="black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buClrTx/>
            </a:pP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局部注意力：</a:t>
            </a: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 Learning</a:t>
            </a:r>
          </a:p>
          <a:p>
            <a:pPr lvl="0">
              <a:buClrTx/>
            </a:pPr>
            <a:r>
              <a:rPr lang="zh-CN" altLang="en-US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双线性注意力汇合                                                  弱监督</a:t>
            </a: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Center Loss</a:t>
            </a:r>
            <a:endParaRPr lang="en-US" altLang="zh-CN" sz="1800" kern="1200" dirty="0">
              <a:solidFill>
                <a:prstClr val="black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buClrTx/>
            </a:pPr>
            <a:r>
              <a:rPr lang="zh-CN" altLang="en-US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数据增强：</a:t>
            </a:r>
            <a:r>
              <a:rPr lang="en-US" altLang="zh-CN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 Drop</a:t>
            </a:r>
            <a:r>
              <a:rPr lang="zh-CN" altLang="en-US" sz="1800" kern="1200" dirty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Crop </a:t>
            </a:r>
          </a:p>
          <a:p>
            <a:pPr lvl="0">
              <a:buClrTx/>
            </a:pPr>
            <a:r>
              <a:rPr lang="en-US" altLang="zh-CN" sz="1800" kern="1200" dirty="0" smtClean="0">
                <a:solidFill>
                  <a:prstClr val="black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 Drop</a:t>
            </a:r>
          </a:p>
          <a:p>
            <a:pPr lvl="0">
              <a:buClrTx/>
            </a:pPr>
            <a:endParaRPr lang="en-US" altLang="zh-CN" sz="1800" kern="1200" dirty="0">
              <a:solidFill>
                <a:prstClr val="black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buClrTx/>
            </a:pPr>
            <a:endParaRPr lang="en-US" altLang="zh-CN" sz="1800" kern="1200" dirty="0">
              <a:solidFill>
                <a:prstClr val="black"/>
              </a:solidFill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981157" y="5781822"/>
            <a:ext cx="1195754" cy="11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093699" y="6058486"/>
            <a:ext cx="1195754" cy="159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-42507" y="86565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</a:pPr>
            <a:r>
              <a:rPr lang="zh-CN" altLang="en-US" sz="2800" b="1" kern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网络结构：</a:t>
            </a:r>
            <a:endParaRPr lang="zh-CN" altLang="en-US" sz="2800" b="1" kern="12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5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1096" y="5441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Tx/>
            </a:pPr>
            <a:r>
              <a:rPr lang="en-US" altLang="zh-CN" sz="1800" kern="1200" dirty="0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test</a:t>
            </a:r>
          </a:p>
          <a:p>
            <a:pPr lvl="0">
              <a:buClrTx/>
            </a:pPr>
            <a:r>
              <a:rPr lang="en-US" altLang="zh-CN" sz="1800" kern="12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Objection Localization</a:t>
            </a:r>
            <a:endParaRPr lang="en-US" altLang="zh-CN" sz="1800" kern="1200" dirty="0">
              <a:solidFill>
                <a:srgbClr val="0070C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3" y="161096"/>
            <a:ext cx="8791194" cy="49320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42507" y="86565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</a:pPr>
            <a:r>
              <a:rPr lang="zh-CN" altLang="en-US" sz="2800" b="1" kern="1200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网络结构：</a:t>
            </a:r>
            <a:endParaRPr lang="zh-CN" altLang="en-US" sz="2800" b="1" kern="12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7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565</Words>
  <Application>Microsoft Office PowerPoint</Application>
  <PresentationFormat>全屏显示(4:3)</PresentationFormat>
  <Paragraphs>89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Garamond</vt:lpstr>
      <vt:lpstr>Simsun</vt:lpstr>
      <vt:lpstr>微软雅黑</vt:lpstr>
      <vt:lpstr>SFMono-Regular</vt:lpstr>
      <vt:lpstr>Noto Sans Symbols</vt:lpstr>
      <vt:lpstr>宋体</vt:lpstr>
      <vt:lpstr>Tahoma</vt:lpstr>
      <vt:lpstr>Times New Roman</vt:lpstr>
      <vt:lpstr>Cambria Math</vt:lpstr>
      <vt:lpstr>Arial</vt:lpstr>
      <vt:lpstr>等线</vt:lpstr>
      <vt:lpstr>1_Edge</vt:lpstr>
      <vt:lpstr>Edge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See Better Before Looking Closer: Weakly Supervised Data Augmentation Network for Fine-Grained Visual Classification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listening！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Better Before Looking Closer: Weakly Supervised Data Augmentation Network for Fine-Grained Visual Classification</dc:title>
  <cp:lastModifiedBy>GAN</cp:lastModifiedBy>
  <cp:revision>52</cp:revision>
  <dcterms:modified xsi:type="dcterms:W3CDTF">2019-06-05T03:15:17Z</dcterms:modified>
</cp:coreProperties>
</file>